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172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FinOps Module – Architecture Unifiée &amp; Vision Budgétaire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82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Modèle Direct / Indirect – Quantity-Based – Intégration Backstage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43895"/>
            <a:ext cx="1642586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511879"/>
            <a:ext cx="13704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ARCHITECTURE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036123" y="5436275"/>
            <a:ext cx="961430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79832" y="5511879"/>
            <a:ext cx="6740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FINOPS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9110901" y="5436275"/>
            <a:ext cx="1360170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254609" y="5511879"/>
            <a:ext cx="10727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BACKSTAGE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7001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Roadmap &amp; Vision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2814518"/>
            <a:ext cx="13042821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3343037" y="2304217"/>
            <a:ext cx="22860" cy="51030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3163133" y="262318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3226891" y="265503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291239" y="155376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1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63811" y="1895951"/>
            <a:ext cx="47814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Domaine Open — coûts directs, modèle de base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83486" y="2814518"/>
            <a:ext cx="22860" cy="51030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5803583" y="262318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5867340" y="265503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4931688" y="349496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604260" y="3837146"/>
            <a:ext cx="47814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Indirect Externe — répartition par poids métier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8623935" y="2304217"/>
            <a:ext cx="22860" cy="51030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8444032" y="262318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8507790" y="265503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72137" y="155376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3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6244709" y="1895951"/>
            <a:ext cx="47814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Indirect basé Open — dérivation depuis coûts directs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11264384" y="2814518"/>
            <a:ext cx="22860" cy="51030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84481" y="262318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11148239" y="265503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0212586" y="349496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4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885158" y="3837146"/>
            <a:ext cx="47814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Extensions avancées — anomalies, KPIs, forecasting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93790" y="4218742"/>
            <a:ext cx="3165038" cy="1558171"/>
          </a:xfrm>
          <a:prstGeom prst="roundRect">
            <a:avLst>
              <a:gd name="adj" fmla="val 9826"/>
            </a:avLst>
          </a:prstGeom>
          <a:solidFill>
            <a:srgbClr val="E8F3E8"/>
          </a:solidFill>
          <a:ln/>
        </p:spPr>
      </p:sp>
      <p:sp>
        <p:nvSpPr>
          <p:cNvPr id="25" name="Shape 23"/>
          <p:cNvSpPr/>
          <p:nvPr/>
        </p:nvSpPr>
        <p:spPr>
          <a:xfrm>
            <a:off x="963811" y="4388763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438951"/>
          </a:solidFill>
          <a:ln/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4186" y="4529018"/>
            <a:ext cx="229553" cy="229552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963811" y="50265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Unifiée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963811" y="5368766"/>
            <a:ext cx="28249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seul modèle Direct / Indirect</a:t>
            </a:r>
            <a:endParaRPr lang="en-US" sz="1300" dirty="0"/>
          </a:p>
        </p:txBody>
      </p:sp>
      <p:sp>
        <p:nvSpPr>
          <p:cNvPr id="29" name="Shape 26"/>
          <p:cNvSpPr/>
          <p:nvPr/>
        </p:nvSpPr>
        <p:spPr>
          <a:xfrm>
            <a:off x="4086344" y="4218742"/>
            <a:ext cx="3165038" cy="1558171"/>
          </a:xfrm>
          <a:prstGeom prst="roundRect">
            <a:avLst>
              <a:gd name="adj" fmla="val 9826"/>
            </a:avLst>
          </a:prstGeom>
          <a:solidFill>
            <a:srgbClr val="E8F3E8"/>
          </a:solidFill>
          <a:ln/>
        </p:spPr>
      </p:sp>
      <p:sp>
        <p:nvSpPr>
          <p:cNvPr id="30" name="Shape 27"/>
          <p:cNvSpPr/>
          <p:nvPr/>
        </p:nvSpPr>
        <p:spPr>
          <a:xfrm>
            <a:off x="4256365" y="4388763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438951"/>
          </a:solidFill>
          <a:ln/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6740" y="4529018"/>
            <a:ext cx="229553" cy="229552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4256365" y="50265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Stable</a:t>
            </a:r>
            <a:endParaRPr lang="en-US" sz="1650" dirty="0"/>
          </a:p>
        </p:txBody>
      </p:sp>
      <p:sp>
        <p:nvSpPr>
          <p:cNvPr id="33" name="Text 29"/>
          <p:cNvSpPr/>
          <p:nvPr/>
        </p:nvSpPr>
        <p:spPr>
          <a:xfrm>
            <a:off x="4256365" y="5368766"/>
            <a:ext cx="28249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Contrat de données immuable</a:t>
            </a:r>
            <a:endParaRPr lang="en-US" sz="1300" dirty="0"/>
          </a:p>
        </p:txBody>
      </p:sp>
      <p:sp>
        <p:nvSpPr>
          <p:cNvPr id="34" name="Shape 30"/>
          <p:cNvSpPr/>
          <p:nvPr/>
        </p:nvSpPr>
        <p:spPr>
          <a:xfrm>
            <a:off x="7378898" y="4218742"/>
            <a:ext cx="3165038" cy="1558171"/>
          </a:xfrm>
          <a:prstGeom prst="roundRect">
            <a:avLst>
              <a:gd name="adj" fmla="val 9826"/>
            </a:avLst>
          </a:prstGeom>
          <a:solidFill>
            <a:srgbClr val="E8F3E8"/>
          </a:solidFill>
          <a:ln/>
        </p:spPr>
      </p:sp>
      <p:sp>
        <p:nvSpPr>
          <p:cNvPr id="35" name="Shape 31"/>
          <p:cNvSpPr/>
          <p:nvPr/>
        </p:nvSpPr>
        <p:spPr>
          <a:xfrm>
            <a:off x="7548920" y="4388763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438951"/>
          </a:solidFill>
          <a:ln/>
        </p:spPr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9294" y="4529018"/>
            <a:ext cx="229553" cy="229552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7548920" y="50265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Évolutive</a:t>
            </a:r>
            <a:endParaRPr lang="en-US" sz="1650" dirty="0"/>
          </a:p>
        </p:txBody>
      </p:sp>
      <p:sp>
        <p:nvSpPr>
          <p:cNvPr id="38" name="Text 33"/>
          <p:cNvSpPr/>
          <p:nvPr/>
        </p:nvSpPr>
        <p:spPr>
          <a:xfrm>
            <a:off x="7548920" y="5368766"/>
            <a:ext cx="28249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Extensions sans refonte</a:t>
            </a:r>
            <a:endParaRPr lang="en-US" sz="1300" dirty="0"/>
          </a:p>
        </p:txBody>
      </p:sp>
      <p:sp>
        <p:nvSpPr>
          <p:cNvPr id="39" name="Shape 34"/>
          <p:cNvSpPr/>
          <p:nvPr/>
        </p:nvSpPr>
        <p:spPr>
          <a:xfrm>
            <a:off x="10671453" y="4218742"/>
            <a:ext cx="3165158" cy="1558171"/>
          </a:xfrm>
          <a:prstGeom prst="roundRect">
            <a:avLst>
              <a:gd name="adj" fmla="val 9826"/>
            </a:avLst>
          </a:prstGeom>
          <a:solidFill>
            <a:srgbClr val="E8F3E8"/>
          </a:solidFill>
          <a:ln/>
        </p:spPr>
      </p:sp>
      <p:sp>
        <p:nvSpPr>
          <p:cNvPr id="40" name="Shape 35"/>
          <p:cNvSpPr/>
          <p:nvPr/>
        </p:nvSpPr>
        <p:spPr>
          <a:xfrm>
            <a:off x="10841474" y="4388763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438951"/>
          </a:solidFill>
          <a:ln/>
        </p:spPr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1849" y="4529018"/>
            <a:ext cx="229553" cy="229552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10841474" y="50265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Intégrée IDP</a:t>
            </a:r>
            <a:endParaRPr lang="en-US" sz="1650" dirty="0"/>
          </a:p>
        </p:txBody>
      </p:sp>
      <p:sp>
        <p:nvSpPr>
          <p:cNvPr id="43" name="Text 37"/>
          <p:cNvSpPr/>
          <p:nvPr/>
        </p:nvSpPr>
        <p:spPr>
          <a:xfrm>
            <a:off x="10841474" y="5368766"/>
            <a:ext cx="282511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Native dans Backstage</a:t>
            </a:r>
            <a:endParaRPr lang="en-US" sz="1300" dirty="0"/>
          </a:p>
        </p:txBody>
      </p:sp>
      <p:sp>
        <p:nvSpPr>
          <p:cNvPr id="44" name="Shape 38"/>
          <p:cNvSpPr/>
          <p:nvPr/>
        </p:nvSpPr>
        <p:spPr>
          <a:xfrm>
            <a:off x="793790" y="5904428"/>
            <a:ext cx="13042821" cy="1558171"/>
          </a:xfrm>
          <a:prstGeom prst="roundRect">
            <a:avLst>
              <a:gd name="adj" fmla="val 9826"/>
            </a:avLst>
          </a:prstGeom>
          <a:solidFill>
            <a:srgbClr val="E8F3E8"/>
          </a:solidFill>
          <a:ln/>
        </p:spPr>
      </p:sp>
      <p:sp>
        <p:nvSpPr>
          <p:cNvPr id="45" name="Shape 39"/>
          <p:cNvSpPr/>
          <p:nvPr/>
        </p:nvSpPr>
        <p:spPr>
          <a:xfrm>
            <a:off x="963811" y="6074450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438951"/>
          </a:solidFill>
          <a:ln/>
        </p:spPr>
      </p:sp>
      <p:pic>
        <p:nvPicPr>
          <p:cNvPr id="4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186" y="6214705"/>
            <a:ext cx="229553" cy="229552"/>
          </a:xfrm>
          <a:prstGeom prst="rect">
            <a:avLst/>
          </a:prstGeom>
        </p:spPr>
      </p:pic>
      <p:sp>
        <p:nvSpPr>
          <p:cNvPr id="47" name="Text 40"/>
          <p:cNvSpPr/>
          <p:nvPr/>
        </p:nvSpPr>
        <p:spPr>
          <a:xfrm>
            <a:off x="963811" y="671226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Incrémentale</a:t>
            </a:r>
            <a:endParaRPr lang="en-US" sz="1650" dirty="0"/>
          </a:p>
        </p:txBody>
      </p:sp>
      <p:sp>
        <p:nvSpPr>
          <p:cNvPr id="48" name="Text 41"/>
          <p:cNvSpPr/>
          <p:nvPr/>
        </p:nvSpPr>
        <p:spPr>
          <a:xfrm>
            <a:off x="963811" y="7054453"/>
            <a:ext cx="1270277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Activation domaine par domaine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499"/>
            <a:ext cx="723364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Problématique &amp; Objectifs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025253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Cinq enjeux structurants pour une gestion des coûts cloud maîtrisée, visible et actionnable.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591633"/>
            <a:ext cx="4211122" cy="2413397"/>
          </a:xfrm>
          <a:prstGeom prst="roundRect">
            <a:avLst>
              <a:gd name="adj" fmla="val 8036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1009174" y="280701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6934" y="2984659"/>
            <a:ext cx="290870" cy="2908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174" y="365807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Visibilité des coûts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09174" y="4117419"/>
            <a:ext cx="378035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 application, domaine et famille de ressources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209580" y="2591633"/>
            <a:ext cx="4211122" cy="2413397"/>
          </a:xfrm>
          <a:prstGeom prst="roundRect">
            <a:avLst>
              <a:gd name="adj" fmla="val 8036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5424964" y="280701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724" y="2984659"/>
            <a:ext cx="290870" cy="29087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4964" y="3658076"/>
            <a:ext cx="335780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Coûts directs &amp; indirects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5424964" y="4117419"/>
            <a:ext cx="378035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Gestion unifiée avec deux modes de calcul distincts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25370" y="2591633"/>
            <a:ext cx="4211122" cy="2413397"/>
          </a:xfrm>
          <a:prstGeom prst="roundRect">
            <a:avLst>
              <a:gd name="adj" fmla="val 8036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840754" y="280701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8514" y="2984659"/>
            <a:ext cx="290870" cy="2908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0754" y="3658076"/>
            <a:ext cx="34961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Multi-visions budgétaires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840754" y="4117419"/>
            <a:ext cx="378035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Comparaison et simulation via Pricing Views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93790" y="5209699"/>
            <a:ext cx="6419017" cy="2077283"/>
          </a:xfrm>
          <a:prstGeom prst="roundRect">
            <a:avLst>
              <a:gd name="adj" fmla="val 9336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1009174" y="5425083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6934" y="5602724"/>
            <a:ext cx="290870" cy="29087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09174" y="6276142"/>
            <a:ext cx="304454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Intégration Backstage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1009174" y="6735485"/>
            <a:ext cx="598824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Expérience développeur native, sans friction</a:t>
            </a:r>
            <a:endParaRPr lang="en-US" sz="1650" dirty="0"/>
          </a:p>
        </p:txBody>
      </p:sp>
      <p:sp>
        <p:nvSpPr>
          <p:cNvPr id="24" name="Shape 18"/>
          <p:cNvSpPr/>
          <p:nvPr/>
        </p:nvSpPr>
        <p:spPr>
          <a:xfrm>
            <a:off x="7417475" y="5209699"/>
            <a:ext cx="6419017" cy="2077283"/>
          </a:xfrm>
          <a:prstGeom prst="roundRect">
            <a:avLst>
              <a:gd name="adj" fmla="val 9336"/>
            </a:avLst>
          </a:prstGeom>
          <a:solidFill>
            <a:srgbClr val="E8F3E8"/>
          </a:solidFill>
          <a:ln/>
        </p:spPr>
      </p:sp>
      <p:sp>
        <p:nvSpPr>
          <p:cNvPr id="25" name="Shape 19"/>
          <p:cNvSpPr/>
          <p:nvPr/>
        </p:nvSpPr>
        <p:spPr>
          <a:xfrm>
            <a:off x="7632859" y="5425083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0619" y="5602724"/>
            <a:ext cx="290870" cy="29087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32859" y="6276142"/>
            <a:ext cx="34838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Déploiement incrémental</a:t>
            </a:r>
            <a:endParaRPr lang="en-US" sz="2100" dirty="0"/>
          </a:p>
        </p:txBody>
      </p:sp>
      <p:sp>
        <p:nvSpPr>
          <p:cNvPr id="28" name="Text 21"/>
          <p:cNvSpPr/>
          <p:nvPr/>
        </p:nvSpPr>
        <p:spPr>
          <a:xfrm>
            <a:off x="7632859" y="6735485"/>
            <a:ext cx="598824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Activation domaine par domaine, sans migration globale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9384"/>
            <a:ext cx="6406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Principe Fondamental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38325"/>
            <a:ext cx="75564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38325"/>
            <a:ext cx="7556421" cy="39326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80190" y="2518648"/>
            <a:ext cx="7556421" cy="2976801"/>
          </a:xfrm>
          <a:prstGeom prst="roundRect">
            <a:avLst>
              <a:gd name="adj" fmla="val 6858"/>
            </a:avLst>
          </a:prstGeom>
          <a:solidFill>
            <a:srgbClr val="E8F3E8"/>
          </a:solidFill>
          <a:ln/>
        </p:spPr>
      </p:sp>
      <p:sp>
        <p:nvSpPr>
          <p:cNvPr id="7" name="Shape 3"/>
          <p:cNvSpPr/>
          <p:nvPr/>
        </p:nvSpPr>
        <p:spPr>
          <a:xfrm>
            <a:off x="6280190" y="2518648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8" name="Text 4"/>
          <p:cNvSpPr/>
          <p:nvPr/>
        </p:nvSpPr>
        <p:spPr>
          <a:xfrm>
            <a:off x="6507004" y="2745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07004" y="323588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= consommation réelle mesurée (CPU, stockage, réseau)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0190" y="4188500"/>
            <a:ext cx="7556421" cy="1306949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4188500"/>
            <a:ext cx="7556421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4415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INDIRECT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49057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= poids ou coefficient de répartition normalisé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0190" y="5750600"/>
            <a:ext cx="7556421" cy="1689616"/>
          </a:xfrm>
          <a:prstGeom prst="roundRect">
            <a:avLst>
              <a:gd name="adj" fmla="val 12082"/>
            </a:avLst>
          </a:prstGeom>
          <a:solidFill>
            <a:srgbClr val="CCE6D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4" y="6079450"/>
            <a:ext cx="283488" cy="22681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017306" y="603408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seul moteur financier — deux types de quantities. La complexité est maîtrisée par le modèle, pas par l'architecture.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6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vs Indirect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40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Même modèle de données, même moteur de calcul — seule la nature de 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diffère.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62131"/>
            <a:ext cx="130428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697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9134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Dimension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291345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291345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INDIRECT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42007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56377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Source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356377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CPU, stockage, réseau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356377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Poids / coefficient métier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0703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21409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Famille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4214098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Famille / Produit défini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421409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 applicable (nullable)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7207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486441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Mesure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4864418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Consommation réelle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486441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Normalisation / répartition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3710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343" y="551473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Moteur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3637598" y="551473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 × unit_price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606" y="551473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 × unit_price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3790" y="6284119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CCE6D1"/>
          </a:solidFill>
          <a:ln/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612969"/>
            <a:ext cx="283488" cy="226814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530906" y="656760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Conclusion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Même modèle, même moteur — complexité maîtrisée par configuration, non par duplication.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977"/>
            <a:ext cx="450734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Architecture Globale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51742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pipeline de données découplé, aux responsabilités claires et nativement scalable.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475" y="1933337"/>
            <a:ext cx="9701451" cy="41834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17272" y="5323488"/>
            <a:ext cx="2200937" cy="27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Views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3117272" y="4355076"/>
            <a:ext cx="2200937" cy="27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Mart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117272" y="3396445"/>
            <a:ext cx="2200937" cy="27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Batch Domain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3117272" y="2428032"/>
            <a:ext cx="2200937" cy="27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Sources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93790" y="6260306"/>
            <a:ext cx="4262557" cy="1204198"/>
          </a:xfrm>
          <a:prstGeom prst="roundRect">
            <a:avLst>
              <a:gd name="adj" fmla="val 1271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6671" y="64531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Découplage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86671" y="6795373"/>
            <a:ext cx="387679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Chaque couche est indépendante et remplaçable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183862" y="6260306"/>
            <a:ext cx="4262557" cy="1204198"/>
          </a:xfrm>
          <a:prstGeom prst="roundRect">
            <a:avLst>
              <a:gd name="adj" fmla="val 1271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376743" y="6453188"/>
            <a:ext cx="248721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Responsabilités claires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376743" y="6795373"/>
            <a:ext cx="387679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Ingestion, stockage, calcul et présentation séparés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573935" y="6260306"/>
            <a:ext cx="4262557" cy="1204198"/>
          </a:xfrm>
          <a:prstGeom prst="roundRect">
            <a:avLst>
              <a:gd name="adj" fmla="val 1271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766816" y="64531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Scalabilité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766816" y="6795373"/>
            <a:ext cx="387679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Montée en charge par couche sans impact global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006"/>
            <a:ext cx="6199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Model &amp; Contrat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1860947"/>
            <a:ext cx="6571417" cy="5556647"/>
          </a:xfrm>
          <a:prstGeom prst="roundRect">
            <a:avLst>
              <a:gd name="adj" fmla="val 5878"/>
            </a:avLst>
          </a:prstGeom>
          <a:solidFill>
            <a:srgbClr val="438951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087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dim_domain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2668905"/>
            <a:ext cx="6117788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domain_mode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DIRECT / INDIRECT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indirect_method_key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méthode de répartition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is_enabled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activation incrémentale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4211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fact_consumption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792742"/>
            <a:ext cx="6117788" cy="2245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period_month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grain temporel mensuel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domain_id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clé domaine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family_id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nullable (indirect)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quantity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valeur de consommation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50965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consumption_type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type de mesure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087761"/>
            <a:ext cx="2951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Principes du contrat</a:t>
            </a:r>
            <a:endParaRPr lang="en-US" sz="2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84532" y="2704267"/>
            <a:ext cx="340162" cy="34016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336637" y="2697242"/>
            <a:ext cx="3384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Pas de stockage du coût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336637" y="3278386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 coût est toujours calculé dynamiquement via la Pricing View</a:t>
            </a:r>
            <a:endParaRPr lang="en-US" sz="17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4464844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36637" y="4457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Idempotence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336637" y="5038963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Rechargement sans effet de bord ni duplication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4532" y="5862518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336637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Grain stable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8336637" y="643663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Une ligne = un domaine × une période × une famille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9165669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Pricing Views – Visions Budgétaires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0932" y="1621631"/>
            <a:ext cx="1304853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Les Pricing Views découplent la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du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coût calculé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permettant simulation et comparaison sans recalcul batch.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327" y="2135267"/>
            <a:ext cx="10547628" cy="38182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15657" y="5021456"/>
            <a:ext cx="2642252" cy="33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Coût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2815657" y="3870608"/>
            <a:ext cx="2642252" cy="33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Vue Tarifaire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2815657" y="2708017"/>
            <a:ext cx="2642252" cy="33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Quantité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790932" y="6158627"/>
            <a:ext cx="3125391" cy="1450777"/>
          </a:xfrm>
          <a:prstGeom prst="roundRect">
            <a:avLst>
              <a:gd name="adj" fmla="val 12618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994291" y="6361986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Versionnable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94291" y="6789063"/>
            <a:ext cx="2718673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Plusieurs grilles tarifaires coexistent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98608" y="6158627"/>
            <a:ext cx="3125391" cy="1450777"/>
          </a:xfrm>
          <a:prstGeom prst="roundRect">
            <a:avLst>
              <a:gd name="adj" fmla="val 12618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4301966" y="6361986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Comparaison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301966" y="6789063"/>
            <a:ext cx="2718673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Budget réel vs prévisionnel en un clic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06283" y="6158627"/>
            <a:ext cx="3125391" cy="1450777"/>
          </a:xfrm>
          <a:prstGeom prst="roundRect">
            <a:avLst>
              <a:gd name="adj" fmla="val 12618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7609642" y="6361986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Simulation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609642" y="6789063"/>
            <a:ext cx="2718673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 d'un changement tarifaire sans migration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713958" y="6158627"/>
            <a:ext cx="3125510" cy="1450777"/>
          </a:xfrm>
          <a:prstGeom prst="roundRect">
            <a:avLst>
              <a:gd name="adj" fmla="val 12618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10917317" y="6361986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Pas de batch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917317" y="6789063"/>
            <a:ext cx="2718792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Recalcul dynamique à la requête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160"/>
            <a:ext cx="609183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Intégration Backstage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879640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Architecture centrée application — l'intégration dans l'IDP est naturelle et non intrusive.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42" y="2782133"/>
            <a:ext cx="7178516" cy="30955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5817" y="5290616"/>
            <a:ext cx="1628545" cy="20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1465817" y="4574056"/>
            <a:ext cx="1628545" cy="20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FinOps API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1465817" y="3864734"/>
            <a:ext cx="1628545" cy="20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465817" y="3148175"/>
            <a:ext cx="1628545" cy="20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Groupes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793790" y="6107906"/>
            <a:ext cx="7556421" cy="1222534"/>
          </a:xfrm>
          <a:prstGeom prst="roundRect">
            <a:avLst>
              <a:gd name="adj" fmla="val 15864"/>
            </a:avLst>
          </a:prstGeom>
          <a:solidFill>
            <a:srgbClr val="CCE6D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6417231"/>
            <a:ext cx="269319" cy="2153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93877" y="6366391"/>
            <a:ext cx="66409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Message clé 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Chaque application du catalog Backstage expose son propre onglet FinOps — sans configuration supplémentaire.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943"/>
            <a:ext cx="7526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&amp; Scalabilité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7034"/>
            <a:ext cx="3008948" cy="2538770"/>
          </a:xfrm>
          <a:prstGeom prst="roundRect">
            <a:avLst>
              <a:gd name="adj" fmla="val 576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87034"/>
            <a:ext cx="121920" cy="253877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44328"/>
            <a:ext cx="24029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Indexation application_id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79802"/>
            <a:ext cx="24029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Requêtes filtrées à la source — latence minimale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029551" y="1987034"/>
            <a:ext cx="3008948" cy="2538770"/>
          </a:xfrm>
          <a:prstGeom prst="roundRect">
            <a:avLst>
              <a:gd name="adj" fmla="val 576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999071" y="1987034"/>
            <a:ext cx="121920" cy="253877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4378285" y="2244328"/>
            <a:ext cx="24029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Materialized Views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78285" y="3179802"/>
            <a:ext cx="24029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Agrégations pré-calculées, refresh contrôlé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52618"/>
            <a:ext cx="3008948" cy="2538770"/>
          </a:xfrm>
          <a:prstGeom prst="roundRect">
            <a:avLst>
              <a:gd name="adj" fmla="val 576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52618"/>
            <a:ext cx="121920" cy="253877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09912"/>
            <a:ext cx="2402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Zéro duplication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91056"/>
            <a:ext cx="24029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 stockée une seule fois, coût calculé à la volée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4029551" y="4752618"/>
            <a:ext cx="3008948" cy="2538770"/>
          </a:xfrm>
          <a:prstGeom prst="roundRect">
            <a:avLst>
              <a:gd name="adj" fmla="val 576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3999071" y="4752618"/>
            <a:ext cx="121920" cy="253877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4378285" y="5009912"/>
            <a:ext cx="24029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Recalcul dynamique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4378285" y="5945386"/>
            <a:ext cx="24029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Changement de Pricing View sans toucher au Data Mart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1987034"/>
            <a:ext cx="6248400" cy="3502393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599521" y="57391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stable même à forte volumétrie.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2026-02-28T09:23:08Z</dcterms:created>
  <dcterms:modified xsi:type="dcterms:W3CDTF">2026-02-28T09:23:08Z</dcterms:modified>
</cp:coreProperties>
</file>